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60" r:id="rId2"/>
    <p:sldId id="258" r:id="rId3"/>
    <p:sldId id="259" r:id="rId4"/>
    <p:sldId id="265" r:id="rId5"/>
    <p:sldId id="267" r:id="rId6"/>
    <p:sldId id="268" r:id="rId7"/>
    <p:sldId id="269" r:id="rId8"/>
    <p:sldId id="257" r:id="rId9"/>
    <p:sldId id="266" r:id="rId10"/>
    <p:sldId id="263" r:id="rId11"/>
    <p:sldId id="264" r:id="rId1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25923" autoAdjust="0"/>
    <p:restoredTop sz="94660"/>
  </p:normalViewPr>
  <p:slideViewPr>
    <p:cSldViewPr>
      <p:cViewPr varScale="1">
        <p:scale>
          <a:sx n="50" d="100"/>
          <a:sy n="50" d="100"/>
        </p:scale>
        <p:origin x="-917" y="-6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884BFD-027A-4304-ADF2-CD1239EEE518}" type="datetimeFigureOut">
              <a:rPr lang="en-US" smtClean="0"/>
              <a:pPr/>
              <a:t>9/12/2013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EF5107-6589-45E1-BB73-7EEF309CB37C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174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Arial" pitchFamily="34" charset="0"/>
            </a:endParaRPr>
          </a:p>
        </p:txBody>
      </p:sp>
      <p:sp>
        <p:nvSpPr>
          <p:cNvPr id="3174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93BFB9B-9D61-4719-BB61-C796F3230F15}" type="slidenum">
              <a:rPr lang="en-US" smtClean="0">
                <a:latin typeface="Arial" pitchFamily="34" charset="0"/>
              </a:rPr>
              <a:pPr/>
              <a:t>2</a:t>
            </a:fld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277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Arial" pitchFamily="34" charset="0"/>
            </a:endParaRPr>
          </a:p>
        </p:txBody>
      </p:sp>
      <p:sp>
        <p:nvSpPr>
          <p:cNvPr id="327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A201948-BFAA-433A-B126-708B4FDB013C}" type="slidenum">
              <a:rPr lang="en-US" smtClean="0">
                <a:latin typeface="Arial" pitchFamily="34" charset="0"/>
              </a:rPr>
              <a:pPr/>
              <a:t>3</a:t>
            </a:fld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174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Arial" pitchFamily="34" charset="0"/>
            </a:endParaRPr>
          </a:p>
        </p:txBody>
      </p:sp>
      <p:sp>
        <p:nvSpPr>
          <p:cNvPr id="3174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93BFB9B-9D61-4719-BB61-C796F3230F15}" type="slidenum">
              <a:rPr lang="en-US" smtClean="0">
                <a:latin typeface="Arial" pitchFamily="34" charset="0"/>
              </a:rPr>
              <a:pPr/>
              <a:t>4</a:t>
            </a:fld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174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Arial" pitchFamily="34" charset="0"/>
            </a:endParaRPr>
          </a:p>
        </p:txBody>
      </p:sp>
      <p:sp>
        <p:nvSpPr>
          <p:cNvPr id="3174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93BFB9B-9D61-4719-BB61-C796F3230F15}" type="slidenum">
              <a:rPr lang="en-US" smtClean="0">
                <a:latin typeface="Arial" pitchFamily="34" charset="0"/>
              </a:rPr>
              <a:pPr/>
              <a:t>6</a:t>
            </a:fld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43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mtClean="0">
                <a:latin typeface="Arial" pitchFamily="34" charset="0"/>
              </a:rPr>
              <a:t>FSS considers the execution history of a related group of processes, along with the individual execution history of each process in making scheduling decisions. </a:t>
            </a:r>
          </a:p>
          <a:p>
            <a:r>
              <a:rPr lang="en-US" smtClean="0">
                <a:latin typeface="Arial" pitchFamily="34" charset="0"/>
              </a:rPr>
              <a:t>Scheduling is done on the basis of priority. </a:t>
            </a:r>
          </a:p>
          <a:p>
            <a:r>
              <a:rPr lang="en-US" smtClean="0">
                <a:latin typeface="Arial" pitchFamily="34" charset="0"/>
              </a:rPr>
              <a:t>Each process is assigned a priority which takes into account the base priority of the process, its recent processor usage, and the recent processor usage of the group to which the process belongs.</a:t>
            </a:r>
          </a:p>
          <a:p>
            <a:r>
              <a:rPr lang="en-US" smtClean="0">
                <a:latin typeface="Arial" pitchFamily="34" charset="0"/>
              </a:rPr>
              <a:t>The higher the numerical value of the priority, the lower the priority.</a:t>
            </a:r>
          </a:p>
          <a:p>
            <a:r>
              <a:rPr lang="en-US" smtClean="0">
                <a:latin typeface="Arial" pitchFamily="34" charset="0"/>
              </a:rPr>
              <a:t>The following formulas apply for process </a:t>
            </a:r>
            <a:r>
              <a:rPr lang="en-US" i="1" smtClean="0">
                <a:latin typeface="Arial" pitchFamily="34" charset="0"/>
              </a:rPr>
              <a:t>j in </a:t>
            </a:r>
            <a:r>
              <a:rPr lang="en-US" smtClean="0">
                <a:latin typeface="Arial" pitchFamily="34" charset="0"/>
              </a:rPr>
              <a:t>group </a:t>
            </a:r>
            <a:r>
              <a:rPr lang="en-US" i="1" smtClean="0">
                <a:latin typeface="Arial" pitchFamily="34" charset="0"/>
              </a:rPr>
              <a:t>k:</a:t>
            </a:r>
            <a:endParaRPr lang="en-US" smtClean="0">
              <a:latin typeface="Arial" pitchFamily="34" charset="0"/>
            </a:endParaRPr>
          </a:p>
          <a:p>
            <a:endParaRPr lang="en-US" smtClean="0">
              <a:latin typeface="Arial" pitchFamily="34" charset="0"/>
            </a:endParaRPr>
          </a:p>
          <a:p>
            <a:r>
              <a:rPr lang="en-US" smtClean="0">
                <a:latin typeface="Arial" pitchFamily="34" charset="0"/>
              </a:rPr>
              <a:t>The priority of a process drops as the process uses the processor and as the group to which the process belongs uses the</a:t>
            </a:r>
          </a:p>
          <a:p>
            <a:r>
              <a:rPr lang="en-US" smtClean="0">
                <a:latin typeface="Arial" pitchFamily="34" charset="0"/>
              </a:rPr>
              <a:t>processor. In the case of the group utilization, the average is normalized by dividing by the weight of that group. </a:t>
            </a:r>
          </a:p>
          <a:p>
            <a:r>
              <a:rPr lang="en-US" smtClean="0">
                <a:latin typeface="Arial" pitchFamily="34" charset="0"/>
              </a:rPr>
              <a:t>The greater the weight assigned to the group, the less its utilization will affect its priority.</a:t>
            </a:r>
          </a:p>
        </p:txBody>
      </p:sp>
      <p:sp>
        <p:nvSpPr>
          <p:cNvPr id="1843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F1E209D-984A-4273-B2A5-9FA57B4A49BE}" type="slidenum">
              <a:rPr lang="en-US" smtClean="0">
                <a:latin typeface="Arial" pitchFamily="34" charset="0"/>
              </a:rPr>
              <a:pPr/>
              <a:t>9</a:t>
            </a:fld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309DB-058C-4D3B-B57F-7D57A6DC6304}" type="datetimeFigureOut">
              <a:rPr lang="en-US" smtClean="0"/>
              <a:pPr/>
              <a:t>9/12/2013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8D338-19D3-4B06-8E6C-834BAD667D4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309DB-058C-4D3B-B57F-7D57A6DC6304}" type="datetimeFigureOut">
              <a:rPr lang="en-US" smtClean="0"/>
              <a:pPr/>
              <a:t>9/12/2013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8D338-19D3-4B06-8E6C-834BAD667D4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309DB-058C-4D3B-B57F-7D57A6DC6304}" type="datetimeFigureOut">
              <a:rPr lang="en-US" smtClean="0"/>
              <a:pPr/>
              <a:t>9/12/2013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8D338-19D3-4B06-8E6C-834BAD667D4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309DB-058C-4D3B-B57F-7D57A6DC6304}" type="datetimeFigureOut">
              <a:rPr lang="en-US" smtClean="0"/>
              <a:pPr/>
              <a:t>9/12/2013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8D338-19D3-4B06-8E6C-834BAD667D4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309DB-058C-4D3B-B57F-7D57A6DC6304}" type="datetimeFigureOut">
              <a:rPr lang="en-US" smtClean="0"/>
              <a:pPr/>
              <a:t>9/12/2013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8D338-19D3-4B06-8E6C-834BAD667D4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309DB-058C-4D3B-B57F-7D57A6DC6304}" type="datetimeFigureOut">
              <a:rPr lang="en-US" smtClean="0"/>
              <a:pPr/>
              <a:t>9/12/2013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8D338-19D3-4B06-8E6C-834BAD667D4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309DB-058C-4D3B-B57F-7D57A6DC6304}" type="datetimeFigureOut">
              <a:rPr lang="en-US" smtClean="0"/>
              <a:pPr/>
              <a:t>9/12/2013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8D338-19D3-4B06-8E6C-834BAD667D4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309DB-058C-4D3B-B57F-7D57A6DC6304}" type="datetimeFigureOut">
              <a:rPr lang="en-US" smtClean="0"/>
              <a:pPr/>
              <a:t>9/12/2013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8D338-19D3-4B06-8E6C-834BAD667D4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309DB-058C-4D3B-B57F-7D57A6DC6304}" type="datetimeFigureOut">
              <a:rPr lang="en-US" smtClean="0"/>
              <a:pPr/>
              <a:t>9/12/2013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8D338-19D3-4B06-8E6C-834BAD667D4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309DB-058C-4D3B-B57F-7D57A6DC6304}" type="datetimeFigureOut">
              <a:rPr lang="en-US" smtClean="0"/>
              <a:pPr/>
              <a:t>9/12/2013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8D338-19D3-4B06-8E6C-834BAD667D4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309DB-058C-4D3B-B57F-7D57A6DC6304}" type="datetimeFigureOut">
              <a:rPr lang="en-US" smtClean="0"/>
              <a:pPr/>
              <a:t>9/12/2013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8D338-19D3-4B06-8E6C-834BAD667D4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4309DB-058C-4D3B-B57F-7D57A6DC6304}" type="datetimeFigureOut">
              <a:rPr lang="en-US" smtClean="0"/>
              <a:pPr/>
              <a:t>9/12/2013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48D338-19D3-4B06-8E6C-834BAD667D4E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Tutorial No. 4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0" y="7"/>
          <a:ext cx="9144000" cy="7203824"/>
        </p:xfrm>
        <a:graphic>
          <a:graphicData uri="http://schemas.openxmlformats.org/drawingml/2006/table">
            <a:tbl>
              <a:tblPr/>
              <a:tblGrid>
                <a:gridCol w="762000"/>
                <a:gridCol w="762000"/>
                <a:gridCol w="762000"/>
                <a:gridCol w="762000"/>
                <a:gridCol w="762000"/>
                <a:gridCol w="762000"/>
                <a:gridCol w="762000"/>
                <a:gridCol w="762000"/>
                <a:gridCol w="762000"/>
                <a:gridCol w="762000"/>
                <a:gridCol w="762000"/>
                <a:gridCol w="762000"/>
              </a:tblGrid>
              <a:tr h="333632">
                <a:tc gridSpan="3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P0</a:t>
                      </a:r>
                      <a:endParaRPr lang="en-US" sz="16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P1</a:t>
                      </a:r>
                      <a:endParaRPr lang="en-US" sz="16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P2</a:t>
                      </a:r>
                      <a:endParaRPr lang="en-US" sz="16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P3</a:t>
                      </a:r>
                      <a:endParaRPr lang="en-US" sz="16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504561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 err="1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Prio</a:t>
                      </a:r>
                      <a:endParaRPr lang="en-US" sz="16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 err="1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Cpu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 count</a:t>
                      </a:r>
                      <a:endParaRPr lang="en-US" sz="16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Group count</a:t>
                      </a:r>
                      <a:endParaRPr lang="en-US" sz="16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 err="1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Prio</a:t>
                      </a:r>
                      <a:endParaRPr lang="en-US" sz="16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Cpu count</a:t>
                      </a:r>
                      <a:endParaRPr lang="en-US" sz="16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Group count</a:t>
                      </a:r>
                      <a:endParaRPr lang="en-US" sz="16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 err="1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Prio</a:t>
                      </a:r>
                      <a:endParaRPr lang="en-US" sz="16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 err="1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Cpu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 count</a:t>
                      </a:r>
                      <a:endParaRPr lang="en-US" sz="16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Group count</a:t>
                      </a:r>
                      <a:endParaRPr lang="en-US" sz="16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 err="1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Prio</a:t>
                      </a:r>
                      <a:endParaRPr lang="en-US" sz="16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 err="1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Cpu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 count</a:t>
                      </a:r>
                      <a:endParaRPr lang="en-US" sz="16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Group count</a:t>
                      </a:r>
                      <a:endParaRPr lang="en-US" sz="16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3632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33</a:t>
                      </a:r>
                      <a:endParaRPr lang="en-US" sz="20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0</a:t>
                      </a:r>
                      <a:endParaRPr lang="en-US" sz="20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0</a:t>
                      </a:r>
                      <a:endParaRPr lang="en-US" sz="20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26</a:t>
                      </a:r>
                      <a:endParaRPr lang="en-US" sz="20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0</a:t>
                      </a:r>
                      <a:endParaRPr lang="en-US" sz="20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0</a:t>
                      </a:r>
                      <a:endParaRPr lang="en-US" sz="20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25</a:t>
                      </a:r>
                      <a:endParaRPr lang="en-US" sz="20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0</a:t>
                      </a:r>
                      <a:endParaRPr lang="en-US" sz="20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0</a:t>
                      </a:r>
                      <a:endParaRPr lang="en-US" sz="20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27</a:t>
                      </a:r>
                      <a:endParaRPr lang="en-US" sz="20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0</a:t>
                      </a:r>
                      <a:endParaRPr lang="en-US" sz="20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0</a:t>
                      </a:r>
                      <a:endParaRPr lang="en-US" sz="20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3632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 </a:t>
                      </a:r>
                      <a:endParaRPr lang="en-US" sz="20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 </a:t>
                      </a:r>
                      <a:endParaRPr lang="en-US" sz="20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 </a:t>
                      </a:r>
                      <a:endParaRPr lang="en-US" sz="20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 </a:t>
                      </a:r>
                      <a:endParaRPr lang="en-US" sz="20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 </a:t>
                      </a:r>
                      <a:endParaRPr lang="en-US" sz="20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 </a:t>
                      </a:r>
                      <a:endParaRPr lang="en-US" sz="20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 </a:t>
                      </a:r>
                      <a:endParaRPr lang="en-US" sz="20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 </a:t>
                      </a:r>
                      <a:endParaRPr lang="en-US" sz="20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 </a:t>
                      </a:r>
                      <a:endParaRPr lang="en-US" sz="20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 </a:t>
                      </a:r>
                      <a:endParaRPr lang="en-US" sz="20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 </a:t>
                      </a:r>
                      <a:endParaRPr lang="en-US" sz="20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 </a:t>
                      </a:r>
                      <a:endParaRPr lang="en-US" sz="20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3632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 </a:t>
                      </a:r>
                      <a:endParaRPr lang="en-US" sz="20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0</a:t>
                      </a:r>
                      <a:endParaRPr lang="en-US" sz="20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20</a:t>
                      </a:r>
                      <a:endParaRPr lang="en-US" sz="20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 </a:t>
                      </a:r>
                      <a:endParaRPr lang="en-US" sz="20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0</a:t>
                      </a:r>
                      <a:endParaRPr lang="en-US" sz="20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20</a:t>
                      </a:r>
                      <a:endParaRPr lang="en-US" sz="20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 </a:t>
                      </a:r>
                      <a:endParaRPr lang="en-US" sz="20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20</a:t>
                      </a:r>
                      <a:endParaRPr lang="en-US" sz="20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20</a:t>
                      </a:r>
                      <a:endParaRPr lang="en-US" sz="20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 </a:t>
                      </a:r>
                      <a:endParaRPr lang="en-US" sz="20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0</a:t>
                      </a:r>
                      <a:endParaRPr lang="en-US" sz="20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0</a:t>
                      </a:r>
                      <a:endParaRPr lang="en-US" sz="20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3632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43</a:t>
                      </a:r>
                      <a:endParaRPr lang="en-US" sz="20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0</a:t>
                      </a:r>
                      <a:endParaRPr lang="en-US" sz="20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10</a:t>
                      </a:r>
                      <a:endParaRPr lang="en-US" sz="20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36</a:t>
                      </a:r>
                      <a:endParaRPr lang="en-US" sz="20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0</a:t>
                      </a:r>
                      <a:endParaRPr lang="en-US" sz="20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10</a:t>
                      </a:r>
                      <a:endParaRPr lang="en-US" sz="20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40</a:t>
                      </a:r>
                      <a:endParaRPr lang="en-US" sz="20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10</a:t>
                      </a:r>
                      <a:endParaRPr lang="en-US" sz="20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10</a:t>
                      </a:r>
                      <a:endParaRPr lang="en-US" sz="20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27</a:t>
                      </a:r>
                      <a:endParaRPr lang="en-US" sz="20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0</a:t>
                      </a:r>
                      <a:endParaRPr lang="en-US" sz="20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0</a:t>
                      </a:r>
                      <a:endParaRPr lang="en-US" sz="20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333632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 </a:t>
                      </a:r>
                      <a:endParaRPr lang="en-US" sz="20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 </a:t>
                      </a:r>
                      <a:endParaRPr lang="en-US" sz="20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 </a:t>
                      </a:r>
                      <a:endParaRPr lang="en-US" sz="20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 </a:t>
                      </a:r>
                      <a:endParaRPr lang="en-US" sz="20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 </a:t>
                      </a:r>
                      <a:endParaRPr lang="en-US" sz="20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 </a:t>
                      </a:r>
                      <a:endParaRPr lang="en-US" sz="20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 </a:t>
                      </a:r>
                      <a:endParaRPr lang="en-US" sz="20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 </a:t>
                      </a:r>
                      <a:endParaRPr lang="en-US" sz="20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 </a:t>
                      </a:r>
                      <a:endParaRPr lang="en-US" sz="20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 </a:t>
                      </a:r>
                      <a:endParaRPr lang="en-US" sz="20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 </a:t>
                      </a:r>
                      <a:endParaRPr lang="en-US" sz="20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 </a:t>
                      </a:r>
                      <a:endParaRPr lang="en-US" sz="20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333632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 </a:t>
                      </a:r>
                      <a:endParaRPr lang="en-US" sz="20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0</a:t>
                      </a:r>
                      <a:endParaRPr lang="en-US" sz="20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10</a:t>
                      </a:r>
                      <a:endParaRPr lang="en-US" sz="20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 </a:t>
                      </a:r>
                      <a:endParaRPr lang="en-US" sz="20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0</a:t>
                      </a:r>
                      <a:endParaRPr lang="en-US" sz="20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10</a:t>
                      </a:r>
                      <a:endParaRPr lang="en-US" sz="20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 </a:t>
                      </a:r>
                      <a:endParaRPr lang="en-US" sz="20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10</a:t>
                      </a:r>
                      <a:endParaRPr lang="en-US" sz="20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10</a:t>
                      </a:r>
                      <a:endParaRPr lang="en-US" sz="20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 </a:t>
                      </a:r>
                      <a:endParaRPr lang="en-US" sz="20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20</a:t>
                      </a:r>
                      <a:endParaRPr lang="en-US" sz="20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20</a:t>
                      </a:r>
                      <a:endParaRPr lang="en-US" sz="20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333632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38</a:t>
                      </a:r>
                      <a:endParaRPr lang="en-US" sz="20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0</a:t>
                      </a:r>
                      <a:endParaRPr lang="en-US" sz="20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5</a:t>
                      </a:r>
                      <a:endParaRPr lang="en-US" sz="20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31</a:t>
                      </a:r>
                      <a:endParaRPr lang="en-US" sz="20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0</a:t>
                      </a:r>
                      <a:endParaRPr lang="en-US" sz="20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5</a:t>
                      </a:r>
                      <a:endParaRPr lang="en-US" sz="20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32</a:t>
                      </a:r>
                      <a:endParaRPr lang="en-US" sz="20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5</a:t>
                      </a:r>
                      <a:endParaRPr lang="en-US" sz="20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5</a:t>
                      </a:r>
                      <a:endParaRPr lang="en-US" sz="20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35</a:t>
                      </a:r>
                      <a:endParaRPr lang="en-US" sz="20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10</a:t>
                      </a:r>
                      <a:endParaRPr lang="en-US" sz="20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10</a:t>
                      </a:r>
                      <a:endParaRPr lang="en-US" sz="20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3632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 </a:t>
                      </a:r>
                      <a:endParaRPr lang="en-US" sz="20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 </a:t>
                      </a:r>
                      <a:endParaRPr lang="en-US" sz="20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 </a:t>
                      </a:r>
                      <a:endParaRPr lang="en-US" sz="20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 </a:t>
                      </a:r>
                      <a:endParaRPr lang="en-US" sz="20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 </a:t>
                      </a:r>
                      <a:endParaRPr lang="en-US" sz="20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 </a:t>
                      </a:r>
                      <a:endParaRPr lang="en-US" sz="20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 </a:t>
                      </a:r>
                      <a:endParaRPr lang="en-US" sz="20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 </a:t>
                      </a:r>
                      <a:endParaRPr lang="en-US" sz="20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 </a:t>
                      </a:r>
                      <a:endParaRPr lang="en-US" sz="20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 </a:t>
                      </a:r>
                      <a:endParaRPr lang="en-US" sz="20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 </a:t>
                      </a:r>
                      <a:endParaRPr lang="en-US" sz="20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 </a:t>
                      </a:r>
                      <a:endParaRPr lang="en-US" sz="20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3632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 </a:t>
                      </a:r>
                      <a:endParaRPr lang="en-US" sz="20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0</a:t>
                      </a:r>
                      <a:endParaRPr lang="en-US" sz="20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25</a:t>
                      </a:r>
                      <a:endParaRPr lang="en-US" sz="20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 </a:t>
                      </a:r>
                      <a:endParaRPr lang="en-US" sz="20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20</a:t>
                      </a:r>
                      <a:endParaRPr lang="en-US" sz="20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25</a:t>
                      </a:r>
                      <a:endParaRPr lang="en-US" sz="20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 </a:t>
                      </a:r>
                      <a:endParaRPr lang="en-US" sz="20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5</a:t>
                      </a:r>
                      <a:endParaRPr lang="en-US" sz="20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25</a:t>
                      </a:r>
                      <a:endParaRPr lang="en-US" sz="20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 </a:t>
                      </a:r>
                      <a:endParaRPr lang="en-US" sz="20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10</a:t>
                      </a:r>
                      <a:endParaRPr lang="en-US" sz="20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10</a:t>
                      </a:r>
                      <a:endParaRPr lang="en-US" sz="20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3632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45</a:t>
                      </a:r>
                      <a:endParaRPr lang="en-US" sz="20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0</a:t>
                      </a:r>
                      <a:endParaRPr lang="en-US" sz="20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12</a:t>
                      </a:r>
                      <a:endParaRPr lang="en-US" sz="20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43</a:t>
                      </a:r>
                      <a:endParaRPr lang="en-US" sz="20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10</a:t>
                      </a:r>
                      <a:endParaRPr lang="en-US" sz="20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12</a:t>
                      </a:r>
                      <a:endParaRPr lang="en-US" sz="20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38</a:t>
                      </a:r>
                      <a:endParaRPr lang="en-US" sz="20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2</a:t>
                      </a:r>
                      <a:endParaRPr lang="en-US" sz="20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12</a:t>
                      </a:r>
                      <a:endParaRPr lang="en-US" sz="20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30</a:t>
                      </a:r>
                      <a:endParaRPr lang="en-US" sz="20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5</a:t>
                      </a:r>
                      <a:endParaRPr lang="en-US" sz="20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5</a:t>
                      </a:r>
                      <a:endParaRPr lang="en-US" sz="20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333632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 </a:t>
                      </a:r>
                      <a:endParaRPr lang="en-US" sz="20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 </a:t>
                      </a:r>
                      <a:endParaRPr lang="en-US" sz="20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 </a:t>
                      </a:r>
                      <a:endParaRPr lang="en-US" sz="20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 </a:t>
                      </a:r>
                      <a:endParaRPr lang="en-US" sz="20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 </a:t>
                      </a:r>
                      <a:endParaRPr lang="en-US" sz="20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 </a:t>
                      </a:r>
                      <a:endParaRPr lang="en-US" sz="20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 </a:t>
                      </a:r>
                      <a:endParaRPr lang="en-US" sz="20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 </a:t>
                      </a:r>
                      <a:endParaRPr lang="en-US" sz="20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 </a:t>
                      </a:r>
                      <a:endParaRPr lang="en-US" sz="20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 </a:t>
                      </a:r>
                      <a:endParaRPr lang="en-US" sz="20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 </a:t>
                      </a:r>
                      <a:endParaRPr lang="en-US" sz="20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 </a:t>
                      </a:r>
                      <a:endParaRPr lang="en-US" sz="20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333632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 </a:t>
                      </a:r>
                      <a:endParaRPr lang="en-US" sz="20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0</a:t>
                      </a:r>
                      <a:endParaRPr lang="en-US" sz="20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12</a:t>
                      </a:r>
                      <a:endParaRPr lang="en-US" sz="20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 </a:t>
                      </a:r>
                      <a:endParaRPr lang="en-US" sz="20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10</a:t>
                      </a:r>
                      <a:endParaRPr lang="en-US" sz="20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12</a:t>
                      </a:r>
                      <a:endParaRPr lang="en-US" sz="20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 </a:t>
                      </a:r>
                      <a:endParaRPr lang="en-US" sz="20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2</a:t>
                      </a:r>
                      <a:endParaRPr lang="en-US" sz="20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12</a:t>
                      </a:r>
                      <a:endParaRPr lang="en-US" sz="20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 </a:t>
                      </a:r>
                      <a:endParaRPr lang="en-US" sz="20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25</a:t>
                      </a:r>
                      <a:endParaRPr lang="en-US" sz="20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25</a:t>
                      </a:r>
                      <a:endParaRPr lang="en-US" sz="20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333632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39</a:t>
                      </a:r>
                      <a:endParaRPr lang="en-US" sz="20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0</a:t>
                      </a:r>
                      <a:endParaRPr lang="en-US" sz="20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6</a:t>
                      </a:r>
                      <a:endParaRPr lang="en-US" sz="20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34</a:t>
                      </a:r>
                      <a:endParaRPr lang="en-US" sz="20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5</a:t>
                      </a:r>
                      <a:endParaRPr lang="en-US" sz="20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6</a:t>
                      </a:r>
                      <a:endParaRPr lang="en-US" sz="20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31</a:t>
                      </a:r>
                      <a:endParaRPr lang="en-US" sz="20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1</a:t>
                      </a:r>
                      <a:endParaRPr lang="en-US" sz="20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6</a:t>
                      </a:r>
                      <a:endParaRPr lang="en-US" sz="20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37</a:t>
                      </a:r>
                      <a:endParaRPr lang="en-US" sz="20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12</a:t>
                      </a:r>
                      <a:endParaRPr lang="en-US" sz="20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12</a:t>
                      </a:r>
                      <a:endParaRPr lang="en-US" sz="20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3632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 </a:t>
                      </a:r>
                      <a:endParaRPr lang="en-US" sz="20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 </a:t>
                      </a:r>
                      <a:endParaRPr lang="en-US" sz="20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 </a:t>
                      </a:r>
                      <a:endParaRPr lang="en-US" sz="20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 </a:t>
                      </a:r>
                      <a:endParaRPr lang="en-US" sz="20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 </a:t>
                      </a:r>
                      <a:endParaRPr lang="en-US" sz="20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 </a:t>
                      </a:r>
                      <a:endParaRPr lang="en-US" sz="20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 </a:t>
                      </a:r>
                      <a:endParaRPr lang="en-US" sz="20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 </a:t>
                      </a:r>
                      <a:endParaRPr lang="en-US" sz="20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 </a:t>
                      </a:r>
                      <a:endParaRPr lang="en-US" sz="20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 </a:t>
                      </a:r>
                      <a:endParaRPr lang="en-US" sz="20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 </a:t>
                      </a:r>
                      <a:endParaRPr lang="en-US" sz="20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 </a:t>
                      </a:r>
                      <a:endParaRPr lang="en-US" sz="20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3632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 </a:t>
                      </a:r>
                      <a:endParaRPr lang="en-US" sz="20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0</a:t>
                      </a:r>
                      <a:endParaRPr lang="en-US" sz="20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26</a:t>
                      </a:r>
                      <a:endParaRPr lang="en-US" sz="20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 </a:t>
                      </a:r>
                      <a:endParaRPr lang="en-US" sz="20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5</a:t>
                      </a:r>
                      <a:endParaRPr lang="en-US" sz="20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26</a:t>
                      </a:r>
                      <a:endParaRPr lang="en-US" sz="20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 </a:t>
                      </a:r>
                      <a:endParaRPr lang="en-US" sz="20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21</a:t>
                      </a:r>
                      <a:endParaRPr lang="en-US" sz="20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26</a:t>
                      </a:r>
                      <a:endParaRPr lang="en-US" sz="20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 </a:t>
                      </a:r>
                      <a:endParaRPr lang="en-US" sz="20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12</a:t>
                      </a:r>
                      <a:endParaRPr lang="en-US" sz="20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12</a:t>
                      </a:r>
                      <a:endParaRPr lang="en-US" sz="20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3632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46</a:t>
                      </a:r>
                      <a:endParaRPr lang="en-US" sz="20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0</a:t>
                      </a:r>
                      <a:endParaRPr lang="en-US" sz="20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13</a:t>
                      </a:r>
                      <a:endParaRPr lang="en-US" sz="20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40</a:t>
                      </a:r>
                      <a:endParaRPr lang="en-US" sz="20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2</a:t>
                      </a:r>
                      <a:endParaRPr lang="en-US" sz="20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13</a:t>
                      </a:r>
                      <a:endParaRPr lang="en-US" sz="20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43</a:t>
                      </a:r>
                      <a:endParaRPr lang="en-US" sz="20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10</a:t>
                      </a:r>
                      <a:endParaRPr lang="en-US" sz="20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13</a:t>
                      </a:r>
                      <a:endParaRPr lang="en-US" sz="20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33</a:t>
                      </a:r>
                      <a:endParaRPr lang="en-US" sz="20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6</a:t>
                      </a:r>
                      <a:endParaRPr lang="en-US" sz="20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6</a:t>
                      </a:r>
                      <a:endParaRPr lang="en-US" sz="20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333632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 </a:t>
                      </a:r>
                      <a:endParaRPr lang="en-US" sz="20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 </a:t>
                      </a:r>
                      <a:endParaRPr lang="en-US" sz="20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 </a:t>
                      </a:r>
                      <a:endParaRPr lang="en-US" sz="20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 </a:t>
                      </a:r>
                      <a:endParaRPr lang="en-US" sz="20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 </a:t>
                      </a:r>
                      <a:endParaRPr lang="en-US" sz="20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 </a:t>
                      </a:r>
                      <a:endParaRPr lang="en-US" sz="20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 </a:t>
                      </a:r>
                      <a:endParaRPr lang="en-US" sz="20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I/O</a:t>
                      </a:r>
                      <a:endParaRPr lang="en-US" sz="20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 </a:t>
                      </a:r>
                      <a:endParaRPr lang="en-US" sz="20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 </a:t>
                      </a:r>
                      <a:endParaRPr lang="en-US" sz="20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*</a:t>
                      </a:r>
                      <a:endParaRPr lang="en-US" sz="20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 </a:t>
                      </a:r>
                      <a:endParaRPr lang="en-US" sz="20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333632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 </a:t>
                      </a:r>
                      <a:endParaRPr lang="en-US" sz="20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0</a:t>
                      </a:r>
                      <a:endParaRPr lang="en-US" sz="20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13</a:t>
                      </a:r>
                      <a:endParaRPr lang="en-US" sz="20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 </a:t>
                      </a:r>
                      <a:endParaRPr lang="en-US" sz="20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2</a:t>
                      </a:r>
                      <a:endParaRPr lang="en-US" sz="20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13</a:t>
                      </a:r>
                      <a:endParaRPr lang="en-US" sz="20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 </a:t>
                      </a:r>
                      <a:endParaRPr lang="en-US" sz="20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10</a:t>
                      </a:r>
                      <a:endParaRPr lang="en-US" sz="20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13</a:t>
                      </a:r>
                      <a:endParaRPr lang="en-US" sz="20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 </a:t>
                      </a:r>
                      <a:endParaRPr lang="en-US" sz="20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26</a:t>
                      </a:r>
                      <a:endParaRPr lang="en-US" sz="20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26</a:t>
                      </a:r>
                      <a:endParaRPr lang="en-US" sz="20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en-US" sz="600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0" y="1447799"/>
          <a:ext cx="9144000" cy="5437989"/>
        </p:xfrm>
        <a:graphic>
          <a:graphicData uri="http://schemas.openxmlformats.org/drawingml/2006/table">
            <a:tbl>
              <a:tblPr/>
              <a:tblGrid>
                <a:gridCol w="762000"/>
                <a:gridCol w="762000"/>
                <a:gridCol w="762000"/>
                <a:gridCol w="762000"/>
                <a:gridCol w="762000"/>
                <a:gridCol w="762000"/>
                <a:gridCol w="762000"/>
                <a:gridCol w="762000"/>
                <a:gridCol w="762000"/>
                <a:gridCol w="762000"/>
                <a:gridCol w="762000"/>
                <a:gridCol w="762000"/>
              </a:tblGrid>
              <a:tr h="393284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39</a:t>
                      </a:r>
                      <a:endParaRPr lang="en-US" sz="24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0</a:t>
                      </a:r>
                      <a:endParaRPr lang="en-US" sz="2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6</a:t>
                      </a:r>
                      <a:endParaRPr lang="en-US" sz="2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32</a:t>
                      </a:r>
                      <a:endParaRPr lang="en-US" sz="2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1</a:t>
                      </a:r>
                      <a:endParaRPr lang="en-US" sz="2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6</a:t>
                      </a:r>
                      <a:endParaRPr lang="en-US" sz="2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 </a:t>
                      </a:r>
                      <a:endParaRPr lang="en-US" sz="2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5</a:t>
                      </a:r>
                      <a:endParaRPr lang="en-US" sz="2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6</a:t>
                      </a:r>
                      <a:endParaRPr lang="en-US" sz="2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 </a:t>
                      </a:r>
                      <a:endParaRPr lang="en-US" sz="2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 </a:t>
                      </a:r>
                      <a:endParaRPr lang="en-US" sz="2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 </a:t>
                      </a:r>
                      <a:endParaRPr lang="en-US" sz="24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11125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 </a:t>
                      </a:r>
                      <a:endParaRPr lang="en-US" sz="24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 </a:t>
                      </a:r>
                      <a:endParaRPr lang="en-US" sz="24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 </a:t>
                      </a:r>
                      <a:endParaRPr lang="en-US" sz="24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 </a:t>
                      </a:r>
                      <a:endParaRPr lang="en-US" sz="2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*</a:t>
                      </a:r>
                      <a:endParaRPr lang="en-US" sz="2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 </a:t>
                      </a:r>
                      <a:endParaRPr lang="en-US" sz="24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 </a:t>
                      </a:r>
                      <a:endParaRPr lang="en-US" sz="2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I/O</a:t>
                      </a:r>
                      <a:endParaRPr lang="en-US" sz="2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 </a:t>
                      </a:r>
                      <a:endParaRPr lang="en-US" sz="2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 </a:t>
                      </a:r>
                      <a:endParaRPr lang="en-US" sz="2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 </a:t>
                      </a:r>
                      <a:endParaRPr lang="en-US" sz="2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 </a:t>
                      </a:r>
                      <a:endParaRPr lang="en-US" sz="2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3284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 </a:t>
                      </a:r>
                      <a:endParaRPr lang="en-US" sz="2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0</a:t>
                      </a:r>
                      <a:endParaRPr lang="en-US" sz="2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26</a:t>
                      </a:r>
                      <a:endParaRPr lang="en-US" sz="24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 </a:t>
                      </a:r>
                      <a:endParaRPr lang="en-US" sz="24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21</a:t>
                      </a:r>
                      <a:endParaRPr lang="en-US" sz="2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26</a:t>
                      </a:r>
                      <a:endParaRPr lang="en-US" sz="2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 </a:t>
                      </a:r>
                      <a:endParaRPr lang="en-US" sz="2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 </a:t>
                      </a:r>
                      <a:endParaRPr lang="en-US" sz="2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 </a:t>
                      </a:r>
                      <a:endParaRPr lang="en-US" sz="2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 </a:t>
                      </a:r>
                      <a:endParaRPr lang="en-US" sz="2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 </a:t>
                      </a:r>
                      <a:endParaRPr lang="en-US" sz="2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 </a:t>
                      </a:r>
                      <a:endParaRPr lang="en-US" sz="2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3284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36</a:t>
                      </a:r>
                      <a:endParaRPr lang="en-US" sz="2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0</a:t>
                      </a:r>
                      <a:endParaRPr lang="en-US" sz="2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13</a:t>
                      </a:r>
                      <a:endParaRPr lang="en-US" sz="2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 </a:t>
                      </a:r>
                      <a:endParaRPr lang="en-US" sz="24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 </a:t>
                      </a:r>
                      <a:endParaRPr lang="en-US" sz="24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 </a:t>
                      </a:r>
                      <a:endParaRPr lang="en-US" sz="2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28</a:t>
                      </a:r>
                      <a:endParaRPr lang="en-US" sz="2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0</a:t>
                      </a:r>
                      <a:endParaRPr lang="en-US" sz="2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13</a:t>
                      </a:r>
                      <a:endParaRPr lang="en-US" sz="2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 </a:t>
                      </a:r>
                      <a:endParaRPr lang="en-US" sz="2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 </a:t>
                      </a:r>
                      <a:endParaRPr lang="en-US" sz="2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 </a:t>
                      </a:r>
                      <a:endParaRPr lang="en-US" sz="2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3284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 </a:t>
                      </a:r>
                      <a:endParaRPr lang="en-US" sz="2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 </a:t>
                      </a:r>
                      <a:endParaRPr lang="en-US" sz="2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 </a:t>
                      </a:r>
                      <a:endParaRPr lang="en-US" sz="2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 </a:t>
                      </a:r>
                      <a:endParaRPr lang="en-US" sz="2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 </a:t>
                      </a:r>
                      <a:endParaRPr lang="en-US" sz="24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 </a:t>
                      </a:r>
                      <a:endParaRPr lang="en-US" sz="2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 </a:t>
                      </a:r>
                      <a:endParaRPr lang="en-US" sz="2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*</a:t>
                      </a:r>
                      <a:endParaRPr lang="en-US" sz="2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 </a:t>
                      </a:r>
                      <a:endParaRPr lang="en-US" sz="2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 </a:t>
                      </a:r>
                      <a:endParaRPr lang="en-US" sz="2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 </a:t>
                      </a:r>
                      <a:endParaRPr lang="en-US" sz="2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 </a:t>
                      </a:r>
                      <a:endParaRPr lang="en-US" sz="2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3284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 </a:t>
                      </a:r>
                      <a:endParaRPr lang="en-US" sz="2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0</a:t>
                      </a:r>
                      <a:endParaRPr lang="en-US" sz="2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33</a:t>
                      </a:r>
                      <a:endParaRPr lang="en-US" sz="2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 </a:t>
                      </a:r>
                      <a:endParaRPr lang="en-US" sz="2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 </a:t>
                      </a:r>
                      <a:endParaRPr lang="en-US" sz="24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 </a:t>
                      </a:r>
                      <a:endParaRPr lang="en-US" sz="24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 </a:t>
                      </a:r>
                      <a:endParaRPr lang="en-US" sz="2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20</a:t>
                      </a:r>
                      <a:endParaRPr lang="en-US" sz="2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33</a:t>
                      </a:r>
                      <a:endParaRPr lang="en-US" sz="2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 </a:t>
                      </a:r>
                      <a:endParaRPr lang="en-US" sz="2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 </a:t>
                      </a:r>
                      <a:endParaRPr lang="en-US" sz="2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 </a:t>
                      </a:r>
                      <a:endParaRPr lang="en-US" sz="2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3284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37</a:t>
                      </a:r>
                      <a:endParaRPr lang="en-US" sz="2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0</a:t>
                      </a:r>
                      <a:endParaRPr lang="en-US" sz="2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16</a:t>
                      </a:r>
                      <a:endParaRPr lang="en-US" sz="2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 </a:t>
                      </a:r>
                      <a:endParaRPr lang="en-US" sz="2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 </a:t>
                      </a:r>
                      <a:endParaRPr lang="en-US" sz="2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 </a:t>
                      </a:r>
                      <a:endParaRPr lang="en-US" sz="24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 </a:t>
                      </a:r>
                      <a:endParaRPr lang="en-US" sz="2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 </a:t>
                      </a:r>
                      <a:endParaRPr lang="en-US" sz="2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 </a:t>
                      </a:r>
                      <a:endParaRPr lang="en-US" sz="2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 </a:t>
                      </a:r>
                      <a:endParaRPr lang="en-US" sz="2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 </a:t>
                      </a:r>
                      <a:endParaRPr lang="en-US" sz="2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 </a:t>
                      </a:r>
                      <a:endParaRPr lang="en-US" sz="2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3284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 </a:t>
                      </a:r>
                      <a:endParaRPr lang="en-US" sz="2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 </a:t>
                      </a:r>
                      <a:endParaRPr lang="en-US" sz="2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 </a:t>
                      </a:r>
                      <a:endParaRPr lang="en-US" sz="2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 </a:t>
                      </a:r>
                      <a:endParaRPr lang="en-US" sz="2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 </a:t>
                      </a:r>
                      <a:endParaRPr lang="en-US" sz="2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 </a:t>
                      </a:r>
                      <a:endParaRPr lang="en-US" sz="24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 </a:t>
                      </a:r>
                      <a:endParaRPr lang="en-US" sz="24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 </a:t>
                      </a:r>
                      <a:endParaRPr lang="en-US" sz="24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 </a:t>
                      </a:r>
                      <a:endParaRPr lang="en-US" sz="2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 </a:t>
                      </a:r>
                      <a:endParaRPr lang="en-US" sz="2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 </a:t>
                      </a:r>
                      <a:endParaRPr lang="en-US" sz="2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 </a:t>
                      </a:r>
                      <a:endParaRPr lang="en-US" sz="2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3284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 </a:t>
                      </a:r>
                      <a:endParaRPr lang="en-US" sz="2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20</a:t>
                      </a:r>
                      <a:endParaRPr lang="en-US" sz="2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36</a:t>
                      </a:r>
                      <a:endParaRPr lang="en-US" sz="2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 </a:t>
                      </a:r>
                      <a:endParaRPr lang="en-US" sz="2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 </a:t>
                      </a:r>
                      <a:endParaRPr lang="en-US" sz="2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 </a:t>
                      </a:r>
                      <a:endParaRPr lang="en-US" sz="2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 </a:t>
                      </a:r>
                      <a:endParaRPr lang="en-US" sz="2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 </a:t>
                      </a:r>
                      <a:endParaRPr lang="en-US" sz="2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 </a:t>
                      </a:r>
                      <a:endParaRPr lang="en-US" sz="24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 </a:t>
                      </a:r>
                      <a:endParaRPr lang="en-US" sz="24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 </a:t>
                      </a:r>
                      <a:endParaRPr lang="en-US" sz="2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 </a:t>
                      </a:r>
                      <a:endParaRPr lang="en-US" sz="2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3284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42</a:t>
                      </a:r>
                      <a:endParaRPr lang="en-US" sz="2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10</a:t>
                      </a:r>
                      <a:endParaRPr lang="en-US" sz="2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18</a:t>
                      </a:r>
                      <a:endParaRPr lang="en-US" sz="2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 </a:t>
                      </a:r>
                      <a:endParaRPr lang="en-US" sz="2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 </a:t>
                      </a:r>
                      <a:endParaRPr lang="en-US" sz="2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 </a:t>
                      </a:r>
                      <a:endParaRPr lang="en-US" sz="2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 </a:t>
                      </a:r>
                      <a:endParaRPr lang="en-US" sz="2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 </a:t>
                      </a:r>
                      <a:endParaRPr lang="en-US" sz="2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 </a:t>
                      </a:r>
                      <a:endParaRPr lang="en-US" sz="2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 </a:t>
                      </a:r>
                      <a:endParaRPr lang="en-US" sz="2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 </a:t>
                      </a:r>
                      <a:endParaRPr lang="en-US" sz="24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 </a:t>
                      </a:r>
                      <a:endParaRPr lang="en-US" sz="2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3284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 </a:t>
                      </a:r>
                      <a:endParaRPr lang="en-US" sz="2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*</a:t>
                      </a:r>
                      <a:endParaRPr lang="en-US" sz="2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 </a:t>
                      </a:r>
                      <a:endParaRPr lang="en-US" sz="2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 </a:t>
                      </a:r>
                      <a:endParaRPr lang="en-US" sz="2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 </a:t>
                      </a:r>
                      <a:endParaRPr lang="en-US" sz="2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 </a:t>
                      </a:r>
                      <a:endParaRPr lang="en-US" sz="2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 </a:t>
                      </a:r>
                      <a:endParaRPr lang="en-US" sz="2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 </a:t>
                      </a:r>
                      <a:endParaRPr lang="en-US" sz="2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 </a:t>
                      </a:r>
                      <a:endParaRPr lang="en-US" sz="2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 </a:t>
                      </a:r>
                      <a:endParaRPr lang="en-US" sz="2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 </a:t>
                      </a:r>
                      <a:endParaRPr lang="en-US" sz="2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 </a:t>
                      </a:r>
                      <a:endParaRPr lang="en-US" sz="24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3284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 </a:t>
                      </a:r>
                      <a:endParaRPr lang="en-US" sz="2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30</a:t>
                      </a:r>
                      <a:endParaRPr lang="en-US" sz="2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38</a:t>
                      </a:r>
                      <a:endParaRPr lang="en-US" sz="2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 </a:t>
                      </a:r>
                      <a:endParaRPr lang="en-US" sz="2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 </a:t>
                      </a:r>
                      <a:endParaRPr lang="en-US" sz="2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 </a:t>
                      </a:r>
                      <a:endParaRPr lang="en-US" sz="2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 </a:t>
                      </a:r>
                      <a:endParaRPr lang="en-US" sz="2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 </a:t>
                      </a:r>
                      <a:endParaRPr lang="en-US" sz="2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 </a:t>
                      </a:r>
                      <a:endParaRPr lang="en-US" sz="2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 </a:t>
                      </a:r>
                      <a:endParaRPr lang="en-US" sz="2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 </a:t>
                      </a:r>
                      <a:endParaRPr lang="en-US" sz="2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 </a:t>
                      </a:r>
                      <a:endParaRPr lang="en-US" sz="24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0" y="1"/>
          <a:ext cx="9144000" cy="1412316"/>
        </p:xfrm>
        <a:graphic>
          <a:graphicData uri="http://schemas.openxmlformats.org/drawingml/2006/table">
            <a:tbl>
              <a:tblPr/>
              <a:tblGrid>
                <a:gridCol w="762000"/>
                <a:gridCol w="762000"/>
                <a:gridCol w="762000"/>
                <a:gridCol w="762000"/>
                <a:gridCol w="762000"/>
                <a:gridCol w="762000"/>
                <a:gridCol w="762000"/>
                <a:gridCol w="762000"/>
                <a:gridCol w="762000"/>
                <a:gridCol w="762000"/>
                <a:gridCol w="762000"/>
                <a:gridCol w="762000"/>
              </a:tblGrid>
              <a:tr h="198552">
                <a:tc gridSpan="3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P0</a:t>
                      </a:r>
                      <a:endParaRPr lang="en-US" sz="18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P1</a:t>
                      </a:r>
                      <a:endParaRPr lang="en-US" sz="18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P2</a:t>
                      </a:r>
                      <a:endParaRPr lang="en-US" sz="18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P3</a:t>
                      </a:r>
                      <a:endParaRPr lang="en-US" sz="18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096848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 err="1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Prio</a:t>
                      </a:r>
                      <a:endParaRPr lang="en-US" sz="18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 err="1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Cpu</a:t>
                      </a: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 count</a:t>
                      </a:r>
                      <a:endParaRPr lang="en-US" sz="18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Group count</a:t>
                      </a:r>
                      <a:endParaRPr lang="en-US" sz="18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 err="1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Prio</a:t>
                      </a:r>
                      <a:endParaRPr lang="en-US" sz="18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 err="1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Cpu</a:t>
                      </a: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 count</a:t>
                      </a:r>
                      <a:endParaRPr lang="en-US" sz="18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Group count</a:t>
                      </a:r>
                      <a:endParaRPr lang="en-US" sz="18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 err="1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Prio</a:t>
                      </a:r>
                      <a:endParaRPr lang="en-US" sz="18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 err="1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Cpu</a:t>
                      </a: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 count</a:t>
                      </a:r>
                      <a:endParaRPr lang="en-US" sz="18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Group count</a:t>
                      </a:r>
                      <a:endParaRPr lang="en-US" sz="18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 err="1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Prio</a:t>
                      </a:r>
                      <a:endParaRPr lang="en-US" sz="18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 err="1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Cpu</a:t>
                      </a: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 count</a:t>
                      </a:r>
                      <a:endParaRPr lang="en-US" sz="18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Group count</a:t>
                      </a:r>
                      <a:endParaRPr lang="en-US" sz="18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39825"/>
          </a:xfrm>
        </p:spPr>
        <p:txBody>
          <a:bodyPr>
            <a:normAutofit fontScale="90000"/>
          </a:bodyPr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Priority – Preemptive &amp; Non-preemptive with I/O</a:t>
            </a:r>
          </a:p>
        </p:txBody>
      </p:sp>
      <p:sp>
        <p:nvSpPr>
          <p:cNvPr id="19459" name="Content Placeholder 2"/>
          <p:cNvSpPr>
            <a:spLocks noGrp="1"/>
          </p:cNvSpPr>
          <p:nvPr>
            <p:ph idx="1"/>
          </p:nvPr>
        </p:nvSpPr>
        <p:spPr>
          <a:xfrm>
            <a:off x="457200" y="3352800"/>
            <a:ext cx="8229600" cy="2778125"/>
          </a:xfrm>
        </p:spPr>
        <p:txBody>
          <a:bodyPr>
            <a:normAutofit lnSpcReduction="10000"/>
          </a:bodyPr>
          <a:lstStyle/>
          <a:p>
            <a:r>
              <a:rPr lang="en-US" sz="2400" smtClean="0"/>
              <a:t>Assume process A goes for I/O for 5 units of time after every 3 unit execution in CPU</a:t>
            </a:r>
          </a:p>
          <a:p>
            <a:r>
              <a:rPr lang="en-US" sz="2400" smtClean="0"/>
              <a:t>Assume B goes for I/O for 2 units after 5 units of execution in CPU</a:t>
            </a:r>
          </a:p>
          <a:p>
            <a:r>
              <a:rPr lang="en-US" sz="2400" smtClean="0"/>
              <a:t>Process C is a CPU bound process with no I/O</a:t>
            </a:r>
          </a:p>
          <a:p>
            <a:r>
              <a:rPr lang="en-US" sz="2400" smtClean="0"/>
              <a:t>Process D goes for I/O for 1 unit after 4 units of execution in CPU.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7B3F881A-3BC0-45D7-B023-2CA973C5442B}" type="datetime3">
              <a:rPr lang="en-US"/>
              <a:pPr>
                <a:defRPr/>
              </a:pPr>
              <a:t>12 September 2013</a:t>
            </a:fld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4C0E345-66CE-46C3-9255-E759F930A902}" type="slidenum">
              <a:rPr lang="en-US" altLang="en-US" smtClean="0"/>
              <a:pPr>
                <a:defRPr/>
              </a:pPr>
              <a:t>2</a:t>
            </a:fld>
            <a:endParaRPr lang="en-US" altLang="en-US"/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762000" y="1447800"/>
          <a:ext cx="74676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7800"/>
                <a:gridCol w="1905000"/>
                <a:gridCol w="2247900"/>
                <a:gridCol w="18669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Process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Arrival Time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Execution Time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Priority</a:t>
                      </a:r>
                      <a:endParaRPr lang="en-US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A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7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3</a:t>
                      </a:r>
                      <a:endParaRPr lang="en-US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B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2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9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en-US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C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4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6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2</a:t>
                      </a:r>
                      <a:endParaRPr lang="en-US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D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6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8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smtClean="0"/>
          </a:p>
        </p:txBody>
      </p:sp>
      <p:sp>
        <p:nvSpPr>
          <p:cNvPr id="2048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00386C2E-70A4-49A4-BCBE-F057009F2827}" type="datetime3">
              <a:rPr lang="en-US"/>
              <a:pPr>
                <a:defRPr/>
              </a:pPr>
              <a:t>12 September 2013</a:t>
            </a:fld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3F0A711-CCAC-48AA-BBE3-219EF0C019A7}" type="slidenum">
              <a:rPr lang="en-US" altLang="en-US" smtClean="0"/>
              <a:pPr>
                <a:defRPr/>
              </a:pPr>
              <a:t>3</a:t>
            </a:fld>
            <a:endParaRPr lang="en-US" altLang="en-US"/>
          </a:p>
        </p:txBody>
      </p:sp>
      <p:pic>
        <p:nvPicPr>
          <p:cNvPr id="2048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762000"/>
            <a:ext cx="9144000" cy="20796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pic>
        <p:nvPicPr>
          <p:cNvPr id="20487" name="Picture 9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3124200"/>
            <a:ext cx="9144000" cy="25622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cxnSp>
        <p:nvCxnSpPr>
          <p:cNvPr id="9" name="Straight Connector 8"/>
          <p:cNvCxnSpPr/>
          <p:nvPr/>
        </p:nvCxnSpPr>
        <p:spPr>
          <a:xfrm rot="5400000">
            <a:off x="3200400" y="4419600"/>
            <a:ext cx="914400" cy="158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3352800" y="4953000"/>
            <a:ext cx="6858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13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>
          <a:xfrm>
            <a:off x="457200" y="76201"/>
            <a:ext cx="8229600" cy="6096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Multilevel Feedback with I/O</a:t>
            </a:r>
          </a:p>
        </p:txBody>
      </p:sp>
      <p:sp>
        <p:nvSpPr>
          <p:cNvPr id="19459" name="Content Placeholder 2"/>
          <p:cNvSpPr>
            <a:spLocks noGrp="1"/>
          </p:cNvSpPr>
          <p:nvPr>
            <p:ph idx="1"/>
          </p:nvPr>
        </p:nvSpPr>
        <p:spPr>
          <a:xfrm>
            <a:off x="457200" y="762000"/>
            <a:ext cx="4724400" cy="3657600"/>
          </a:xfrm>
        </p:spPr>
        <p:txBody>
          <a:bodyPr>
            <a:normAutofit/>
          </a:bodyPr>
          <a:lstStyle/>
          <a:p>
            <a:r>
              <a:rPr lang="en-US" sz="2000" dirty="0" smtClean="0"/>
              <a:t>Assume process A goes for I/O for 5 units of time after every 3 unit execution in CPU</a:t>
            </a:r>
          </a:p>
          <a:p>
            <a:r>
              <a:rPr lang="en-US" sz="2000" dirty="0" smtClean="0"/>
              <a:t>Assume B goes for I/O for 2 units after 5 units of execution in CPU</a:t>
            </a:r>
          </a:p>
          <a:p>
            <a:r>
              <a:rPr lang="en-US" sz="2000" dirty="0" smtClean="0"/>
              <a:t>Process C is a CPU bound process with no I/O</a:t>
            </a:r>
          </a:p>
          <a:p>
            <a:r>
              <a:rPr lang="en-US" sz="2000" dirty="0" smtClean="0"/>
              <a:t>Process D goes for I/O for 1 unit after 4 units of execution in CPU</a:t>
            </a:r>
            <a:r>
              <a:rPr lang="en-US" sz="2000" dirty="0" smtClean="0"/>
              <a:t>.</a:t>
            </a:r>
            <a:endParaRPr lang="en-US" sz="20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7B3F881A-3BC0-45D7-B023-2CA973C5442B}" type="datetime3">
              <a:rPr lang="en-US"/>
              <a:pPr>
                <a:defRPr/>
              </a:pPr>
              <a:t>12 September 2013</a:t>
            </a:fld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4C0E345-66CE-46C3-9255-E759F930A902}" type="slidenum">
              <a:rPr lang="en-US" altLang="en-US" smtClean="0"/>
              <a:pPr>
                <a:defRPr/>
              </a:pPr>
              <a:t>4</a:t>
            </a:fld>
            <a:endParaRPr lang="en-US" alt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5133531" y="889000"/>
          <a:ext cx="4010469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436"/>
                <a:gridCol w="1384427"/>
                <a:gridCol w="1677606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Process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Arrival Time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Execution Time</a:t>
                      </a:r>
                      <a:endParaRPr lang="en-US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A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7</a:t>
                      </a:r>
                      <a:endParaRPr lang="en-US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B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2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9</a:t>
                      </a:r>
                      <a:endParaRPr lang="en-US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C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4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6</a:t>
                      </a:r>
                      <a:endParaRPr lang="en-US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D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6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8</a:t>
                      </a:r>
                      <a:endParaRPr lang="en-US" b="1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Content Placeholder 2"/>
          <p:cNvSpPr txBox="1">
            <a:spLocks/>
          </p:cNvSpPr>
          <p:nvPr/>
        </p:nvSpPr>
        <p:spPr>
          <a:xfrm>
            <a:off x="533400" y="3962400"/>
            <a:ext cx="8610600" cy="1752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Queue </a:t>
            </a:r>
            <a:r>
              <a:rPr kumimoji="0" 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Q</a:t>
            </a:r>
            <a:r>
              <a:rPr kumimoji="0" lang="en-US" sz="4000" b="0" i="0" u="none" strike="noStrike" kern="1200" cap="none" spc="0" normalizeH="0" baseline="-2500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has processes with time quantum 2</a:t>
            </a:r>
            <a:r>
              <a:rPr kumimoji="0" lang="en-US" sz="3600" b="0" i="0" u="none" strike="noStrike" kern="1200" cap="none" spc="0" normalizeH="0" baseline="300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 .</a:t>
            </a:r>
          </a:p>
          <a:p>
            <a:pPr marL="342900" lvl="0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sz="3200" baseline="30000" dirty="0" smtClean="0"/>
              <a:t>Process always enters in</a:t>
            </a:r>
            <a:r>
              <a:rPr lang="en-US" sz="4400" baseline="30000" dirty="0" smtClean="0"/>
              <a:t> </a:t>
            </a:r>
            <a:r>
              <a:rPr lang="en-US" sz="3200" baseline="30000" dirty="0" smtClean="0"/>
              <a:t>Q</a:t>
            </a:r>
            <a:r>
              <a:rPr lang="en-US" sz="2400" baseline="-25000" dirty="0" smtClean="0"/>
              <a:t>0</a:t>
            </a:r>
            <a:r>
              <a:rPr lang="en-US" sz="3200" baseline="30000" dirty="0" smtClean="0"/>
              <a:t> initially and after completing I/O.</a:t>
            </a:r>
          </a:p>
          <a:p>
            <a:pPr marL="342900" lvl="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en-US" sz="2400" b="1" dirty="0" smtClean="0">
                <a:solidFill>
                  <a:srgbClr val="C00000"/>
                </a:solidFill>
              </a:rPr>
              <a:t>If </a:t>
            </a:r>
            <a:r>
              <a:rPr lang="en-US" sz="2400" b="1" dirty="0" smtClean="0">
                <a:solidFill>
                  <a:srgbClr val="C00000"/>
                </a:solidFill>
              </a:rPr>
              <a:t>a process is preempted by a process in higher priority queue, process remains is the same queue at same position(</a:t>
            </a:r>
            <a:r>
              <a:rPr lang="en-US" sz="2400" b="1" dirty="0" err="1" smtClean="0">
                <a:solidFill>
                  <a:srgbClr val="C00000"/>
                </a:solidFill>
              </a:rPr>
              <a:t>i.e</a:t>
            </a:r>
            <a:r>
              <a:rPr lang="en-US" sz="2400" b="1" dirty="0" smtClean="0">
                <a:solidFill>
                  <a:srgbClr val="C00000"/>
                </a:solidFill>
              </a:rPr>
              <a:t> at head of the queue) with remaining time quantum.</a:t>
            </a:r>
            <a:endParaRPr kumimoji="0" lang="en-US" sz="1600" b="1" i="0" u="none" strike="noStrike" kern="1200" cap="none" spc="0" normalizeH="0" baseline="0" noProof="0" dirty="0" smtClean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 descr="multilevel feedback tut 4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" y="0"/>
            <a:ext cx="9144000" cy="6858000"/>
          </a:xfrm>
        </p:spPr>
      </p:pic>
      <p:sp>
        <p:nvSpPr>
          <p:cNvPr id="7" name="Rectangle 6"/>
          <p:cNvSpPr/>
          <p:nvPr/>
        </p:nvSpPr>
        <p:spPr>
          <a:xfrm>
            <a:off x="7848600" y="3048000"/>
            <a:ext cx="685800" cy="4572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t=4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>
          <a:xfrm>
            <a:off x="457200" y="76201"/>
            <a:ext cx="8229600" cy="6096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Multilevel Feedback </a:t>
            </a:r>
            <a:r>
              <a:rPr lang="en-US" dirty="0" smtClean="0">
                <a:solidFill>
                  <a:schemeClr val="tx1"/>
                </a:solidFill>
              </a:rPr>
              <a:t>without </a:t>
            </a:r>
            <a:r>
              <a:rPr lang="en-US" dirty="0" smtClean="0">
                <a:solidFill>
                  <a:schemeClr val="tx1"/>
                </a:solidFill>
              </a:rPr>
              <a:t>I/O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7B3F881A-3BC0-45D7-B023-2CA973C5442B}" type="datetime3">
              <a:rPr lang="en-US"/>
              <a:pPr>
                <a:defRPr/>
              </a:pPr>
              <a:t>12 September 2013</a:t>
            </a:fld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4C0E345-66CE-46C3-9255-E759F930A902}" type="slidenum">
              <a:rPr lang="en-US" altLang="en-US" smtClean="0"/>
              <a:pPr>
                <a:defRPr/>
              </a:pPr>
              <a:t>6</a:t>
            </a:fld>
            <a:endParaRPr lang="en-US" alt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2286000" y="838200"/>
          <a:ext cx="4010469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436"/>
                <a:gridCol w="1384427"/>
                <a:gridCol w="1677606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Process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Arrival Time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Execution Time</a:t>
                      </a:r>
                      <a:endParaRPr lang="en-US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A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3</a:t>
                      </a:r>
                      <a:endParaRPr lang="en-US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B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2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6</a:t>
                      </a:r>
                      <a:endParaRPr lang="en-US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C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4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4</a:t>
                      </a:r>
                      <a:endParaRPr lang="en-US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D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6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5</a:t>
                      </a:r>
                      <a:endParaRPr lang="en-US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E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8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2</a:t>
                      </a:r>
                      <a:endParaRPr lang="en-US" b="1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Content Placeholder 2"/>
          <p:cNvSpPr txBox="1">
            <a:spLocks/>
          </p:cNvSpPr>
          <p:nvPr/>
        </p:nvSpPr>
        <p:spPr>
          <a:xfrm>
            <a:off x="533400" y="3124200"/>
            <a:ext cx="8610600" cy="1752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Queue Q</a:t>
            </a:r>
            <a:r>
              <a:rPr kumimoji="0" lang="en-US" sz="2400" b="0" i="0" u="none" strike="noStrike" kern="1200" cap="none" spc="0" normalizeH="0" baseline="-250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0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has</a:t>
            </a:r>
            <a:r>
              <a:rPr kumimoji="0" lang="en-US" sz="24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processes with time quantum=1</a:t>
            </a:r>
            <a:r>
              <a:rPr kumimoji="0" lang="en-US" sz="3600" b="0" i="0" u="none" strike="noStrike" kern="1200" cap="none" spc="0" normalizeH="0" baseline="300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.</a:t>
            </a:r>
          </a:p>
          <a:p>
            <a:pPr marL="342900" lvl="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en-US" sz="2400" dirty="0" smtClean="0"/>
              <a:t>Queue </a:t>
            </a:r>
            <a:r>
              <a:rPr lang="en-US" sz="2400" dirty="0" smtClean="0"/>
              <a:t>Q</a:t>
            </a:r>
            <a:r>
              <a:rPr lang="en-US" sz="2400" baseline="-25000" dirty="0" smtClean="0"/>
              <a:t>1</a:t>
            </a:r>
            <a:r>
              <a:rPr lang="en-US" sz="2400" dirty="0" smtClean="0"/>
              <a:t> </a:t>
            </a:r>
            <a:r>
              <a:rPr lang="en-US" sz="2400" dirty="0" smtClean="0"/>
              <a:t>has </a:t>
            </a:r>
            <a:r>
              <a:rPr lang="en-US" sz="2400" dirty="0" smtClean="0"/>
              <a:t>processes </a:t>
            </a:r>
            <a:r>
              <a:rPr lang="en-US" sz="2400" dirty="0" smtClean="0"/>
              <a:t>with time </a:t>
            </a:r>
            <a:r>
              <a:rPr lang="en-US" sz="2400" dirty="0" smtClean="0"/>
              <a:t>quantum=2</a:t>
            </a:r>
          </a:p>
          <a:p>
            <a:pPr marL="342900" lvl="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en-US" sz="2400" dirty="0" smtClean="0"/>
              <a:t>Queue </a:t>
            </a:r>
            <a:r>
              <a:rPr lang="en-US" sz="2400" dirty="0" smtClean="0"/>
              <a:t>Q</a:t>
            </a:r>
            <a:r>
              <a:rPr lang="en-US" sz="2400" baseline="-25000" dirty="0" smtClean="0"/>
              <a:t>2</a:t>
            </a:r>
            <a:r>
              <a:rPr lang="en-US" sz="2400" dirty="0" smtClean="0"/>
              <a:t> </a:t>
            </a:r>
            <a:r>
              <a:rPr lang="en-US" sz="2400" dirty="0" smtClean="0"/>
              <a:t>has </a:t>
            </a:r>
            <a:r>
              <a:rPr lang="en-US" sz="2400" dirty="0" smtClean="0"/>
              <a:t>processes </a:t>
            </a:r>
            <a:r>
              <a:rPr lang="en-US" sz="2400" dirty="0" smtClean="0"/>
              <a:t>with time </a:t>
            </a:r>
            <a:r>
              <a:rPr lang="en-US" sz="2400" dirty="0" smtClean="0"/>
              <a:t>quantum=3</a:t>
            </a:r>
            <a:endParaRPr kumimoji="0" lang="en-US" sz="2400" b="0" i="0" u="none" strike="noStrike" kern="1200" cap="none" spc="0" normalizeH="0" baseline="3000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300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Process always enters in</a:t>
            </a:r>
            <a:r>
              <a:rPr kumimoji="0" lang="en-US" sz="4400" b="0" i="0" u="none" strike="noStrike" kern="1200" cap="none" spc="0" normalizeH="0" baseline="300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3200" b="0" i="0" u="none" strike="noStrike" kern="1200" cap="none" spc="0" normalizeH="0" baseline="300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Q</a:t>
            </a:r>
            <a:r>
              <a:rPr kumimoji="0" lang="en-US" sz="2400" b="0" i="0" u="none" strike="noStrike" kern="1200" cap="none" spc="0" normalizeH="0" baseline="-250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0</a:t>
            </a:r>
            <a:r>
              <a:rPr kumimoji="0" lang="en-US" sz="3200" b="0" i="0" u="none" strike="noStrike" kern="1200" cap="none" spc="0" normalizeH="0" baseline="300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initially.</a:t>
            </a:r>
          </a:p>
          <a:p>
            <a:pPr marL="342900" lvl="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en-US" sz="2400" b="1" dirty="0" smtClean="0">
                <a:solidFill>
                  <a:srgbClr val="C00000"/>
                </a:solidFill>
              </a:rPr>
              <a:t>If a process is preempted by a process in higher priority queue, process remains is the same queue at same position(</a:t>
            </a:r>
            <a:r>
              <a:rPr lang="en-US" sz="2400" b="1" dirty="0" err="1" smtClean="0">
                <a:solidFill>
                  <a:srgbClr val="C00000"/>
                </a:solidFill>
              </a:rPr>
              <a:t>i.e</a:t>
            </a:r>
            <a:r>
              <a:rPr lang="en-US" sz="2400" b="1" dirty="0" smtClean="0">
                <a:solidFill>
                  <a:srgbClr val="C00000"/>
                </a:solidFill>
              </a:rPr>
              <a:t> at head </a:t>
            </a:r>
            <a:r>
              <a:rPr lang="en-US" sz="2400" b="1" dirty="0" smtClean="0">
                <a:solidFill>
                  <a:srgbClr val="C00000"/>
                </a:solidFill>
              </a:rPr>
              <a:t>of the queue</a:t>
            </a:r>
            <a:r>
              <a:rPr lang="en-US" sz="2400" b="1" dirty="0" smtClean="0">
                <a:solidFill>
                  <a:srgbClr val="C00000"/>
                </a:solidFill>
              </a:rPr>
              <a:t>) with remaining time quantum.</a:t>
            </a:r>
            <a:endParaRPr kumimoji="0" lang="en-US" sz="1600" b="1" i="0" u="none" strike="noStrike" kern="1200" cap="none" spc="0" normalizeH="0" baseline="0" noProof="0" dirty="0" smtClean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multilevel feedback without IO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" y="0"/>
            <a:ext cx="9144000" cy="68580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>
          <a:xfrm>
            <a:off x="457200" y="122238"/>
            <a:ext cx="8229600" cy="2587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Exercise : FSS</a:t>
            </a:r>
          </a:p>
        </p:txBody>
      </p:sp>
      <p:sp>
        <p:nvSpPr>
          <p:cNvPr id="10243" name="Content Placeholder 2"/>
          <p:cNvSpPr>
            <a:spLocks noGrp="1"/>
          </p:cNvSpPr>
          <p:nvPr>
            <p:ph idx="1"/>
          </p:nvPr>
        </p:nvSpPr>
        <p:spPr>
          <a:xfrm>
            <a:off x="457200" y="381000"/>
            <a:ext cx="8229600" cy="6324600"/>
          </a:xfrm>
        </p:spPr>
        <p:txBody>
          <a:bodyPr>
            <a:normAutofit fontScale="55000" lnSpcReduction="20000"/>
          </a:bodyPr>
          <a:lstStyle/>
          <a:p>
            <a:pPr algn="just"/>
            <a:r>
              <a:rPr lang="en-US" sz="3800" dirty="0" smtClean="0"/>
              <a:t>A system has 4 processes P0 to P3. </a:t>
            </a:r>
          </a:p>
          <a:p>
            <a:pPr algn="just"/>
            <a:r>
              <a:rPr lang="en-US" sz="3800" dirty="0" smtClean="0"/>
              <a:t>They are divided into 2 groups G1 and G2 with 25% and 75% weight respectively.</a:t>
            </a:r>
          </a:p>
          <a:p>
            <a:pPr algn="just"/>
            <a:r>
              <a:rPr lang="en-US" sz="3800" dirty="0" smtClean="0"/>
              <a:t> G1 has 3 processes [P0, P1 and P2] in the group and G2 has a single process [P3] in the group. </a:t>
            </a:r>
          </a:p>
          <a:p>
            <a:pPr algn="just"/>
            <a:r>
              <a:rPr lang="en-US" sz="3800" dirty="0" smtClean="0"/>
              <a:t>The base priorities of processes P0 to P3 are 33, 26, 25 and 27 respectively. </a:t>
            </a:r>
          </a:p>
          <a:p>
            <a:pPr algn="just"/>
            <a:r>
              <a:rPr lang="en-US" sz="3800" dirty="0" smtClean="0"/>
              <a:t>The scheduler will be called for decision making after every 20 units OR current process termination. </a:t>
            </a:r>
          </a:p>
          <a:p>
            <a:pPr algn="just"/>
            <a:r>
              <a:rPr lang="en-US" sz="3800" dirty="0" smtClean="0"/>
              <a:t>All the processes other than P2 are CPU bound processes with no I/O. </a:t>
            </a:r>
          </a:p>
          <a:p>
            <a:pPr algn="just"/>
            <a:r>
              <a:rPr lang="en-US" sz="3800" dirty="0" smtClean="0"/>
              <a:t>Execution time for process P0 is 40 units.</a:t>
            </a:r>
          </a:p>
          <a:p>
            <a:pPr algn="just"/>
            <a:r>
              <a:rPr lang="en-US" sz="3800" dirty="0" smtClean="0"/>
              <a:t>Execution time for process P1 is 40 units. </a:t>
            </a:r>
          </a:p>
          <a:p>
            <a:pPr algn="just"/>
            <a:r>
              <a:rPr lang="en-US" sz="3800" dirty="0" smtClean="0"/>
              <a:t>Process P2 executes 40 units in CPU then goes for I/O for 40 units and comes back executes the remaining 20 units. </a:t>
            </a:r>
          </a:p>
          <a:p>
            <a:pPr algn="just"/>
            <a:r>
              <a:rPr lang="en-US" sz="3800" dirty="0" smtClean="0"/>
              <a:t>Process P3 executes 60 units in CPU. </a:t>
            </a:r>
          </a:p>
          <a:p>
            <a:pPr algn="just"/>
            <a:r>
              <a:rPr lang="en-US" sz="3800" dirty="0" smtClean="0"/>
              <a:t>After an I/O when a process returns to ready state, its priority is recomputed by using the base priority and group count. The CPU count of that process is considered as zero.</a:t>
            </a:r>
          </a:p>
          <a:p>
            <a:pPr algn="just"/>
            <a:r>
              <a:rPr lang="en-US" sz="3800" dirty="0" smtClean="0"/>
              <a:t>Solve the scheduling problem using Fair Share scheduling algorithm. Make sure you are mentioning priority, CPU count and group count at each decision point.</a:t>
            </a:r>
          </a:p>
          <a:p>
            <a:pPr>
              <a:buNone/>
            </a:pP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1D7295CB-033E-4091-B4A5-8A4813578FA7}" type="datetime3">
              <a:rPr lang="en-US"/>
              <a:pPr>
                <a:defRPr/>
              </a:pPr>
              <a:t>12 September 2013</a:t>
            </a:fld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9D72A06-1ED7-489D-B61C-870E9E22BE90}" type="slidenum">
              <a:rPr lang="en-US" altLang="en-US" smtClean="0"/>
              <a:pPr>
                <a:defRPr/>
              </a:pPr>
              <a:t>8</a:t>
            </a:fld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/>
          <p:cNvSpPr>
            <a:spLocks noGrp="1"/>
          </p:cNvSpPr>
          <p:nvPr>
            <p:ph type="title"/>
          </p:nvPr>
        </p:nvSpPr>
        <p:spPr>
          <a:xfrm>
            <a:off x="457200" y="-152400"/>
            <a:ext cx="8229600" cy="1143000"/>
          </a:xfrm>
        </p:spPr>
        <p:txBody>
          <a:bodyPr/>
          <a:lstStyle/>
          <a:p>
            <a:pPr algn="ctr"/>
            <a:r>
              <a:rPr lang="en-US" dirty="0" smtClean="0"/>
              <a:t>Priority calculation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F89A676-7883-4248-9D52-0F3AE3C5C261}" type="datetime3">
              <a:rPr lang="en-US"/>
              <a:pPr>
                <a:defRPr/>
              </a:pPr>
              <a:t>12 September 2013</a:t>
            </a:fld>
            <a:endParaRPr lang="en-US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CE7DFE9-94B5-4C14-9717-45AE07B893B1}" type="slidenum">
              <a:rPr lang="en-US" altLang="en-US" smtClean="0"/>
              <a:pPr>
                <a:defRPr/>
              </a:pPr>
              <a:t>9</a:t>
            </a:fld>
            <a:endParaRPr lang="en-US" altLang="en-US" dirty="0"/>
          </a:p>
        </p:txBody>
      </p:sp>
      <p:pic>
        <p:nvPicPr>
          <p:cNvPr id="7173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23875" y="1400175"/>
            <a:ext cx="8096250" cy="46958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sp>
        <p:nvSpPr>
          <p:cNvPr id="7174" name="Rectangle 6"/>
          <p:cNvSpPr>
            <a:spLocks noChangeArrowheads="1"/>
          </p:cNvSpPr>
          <p:nvPr/>
        </p:nvSpPr>
        <p:spPr bwMode="auto">
          <a:xfrm>
            <a:off x="381000" y="914400"/>
            <a:ext cx="716280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/>
            <a:r>
              <a:rPr lang="en-US" sz="2000">
                <a:solidFill>
                  <a:schemeClr val="tx1"/>
                </a:solidFill>
              </a:rPr>
              <a:t>The following formulas apply for process </a:t>
            </a:r>
            <a:r>
              <a:rPr lang="en-US" sz="2000" i="1">
                <a:solidFill>
                  <a:schemeClr val="tx1"/>
                </a:solidFill>
              </a:rPr>
              <a:t>j in </a:t>
            </a:r>
            <a:r>
              <a:rPr lang="en-US" sz="2000">
                <a:solidFill>
                  <a:schemeClr val="tx1"/>
                </a:solidFill>
              </a:rPr>
              <a:t>group </a:t>
            </a:r>
            <a:r>
              <a:rPr lang="en-US" sz="2000" i="1">
                <a:solidFill>
                  <a:schemeClr val="tx1"/>
                </a:solidFill>
              </a:rPr>
              <a:t>k:</a:t>
            </a:r>
            <a:endParaRPr lang="en-US" sz="200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247</TotalTime>
  <Words>927</Words>
  <Application>Microsoft Office PowerPoint</Application>
  <PresentationFormat>On-screen Show (4:3)</PresentationFormat>
  <Paragraphs>508</Paragraphs>
  <Slides>11</Slides>
  <Notes>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Office Theme</vt:lpstr>
      <vt:lpstr>Tutorial No. 4</vt:lpstr>
      <vt:lpstr>Priority – Preemptive &amp; Non-preemptive with I/O</vt:lpstr>
      <vt:lpstr>Slide 3</vt:lpstr>
      <vt:lpstr>Multilevel Feedback with I/O</vt:lpstr>
      <vt:lpstr>Slide 5</vt:lpstr>
      <vt:lpstr>Multilevel Feedback without I/O</vt:lpstr>
      <vt:lpstr>Slide 7</vt:lpstr>
      <vt:lpstr>Exercise : FSS</vt:lpstr>
      <vt:lpstr>Priority calculation</vt:lpstr>
      <vt:lpstr>Slide 10</vt:lpstr>
      <vt:lpstr>Slide 11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user</cp:lastModifiedBy>
  <cp:revision>11</cp:revision>
  <dcterms:created xsi:type="dcterms:W3CDTF">2013-09-07T04:28:23Z</dcterms:created>
  <dcterms:modified xsi:type="dcterms:W3CDTF">2013-09-12T11:35:23Z</dcterms:modified>
</cp:coreProperties>
</file>